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60" r:id="rId4"/>
    <p:sldId id="272" r:id="rId5"/>
    <p:sldId id="258" r:id="rId6"/>
    <p:sldId id="259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5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AB7D7-CD0D-46CA-B7E7-375D71117253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B6C3D-AA1C-4E17-B7C3-8717E7D4B370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1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B6C3D-AA1C-4E17-B7C3-8717E7D4B37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1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B6C3D-AA1C-4E17-B7C3-8717E7D4B3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4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B6C3D-AA1C-4E17-B7C3-8717E7D4B3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B6C3D-AA1C-4E17-B7C3-8717E7D4B3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0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LE_Asian_Woman_Cell_Tal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447800"/>
            <a:ext cx="6172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124200"/>
            <a:ext cx="5638800" cy="10668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C_Asian_Woman_Cell_Tal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PP_XBUSI_TXTB_Asian_Woman_Cell_Tal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PP_XBUSI_TXTA_Asian_Woman_Cell_Tal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F1993B8-310B-4596-88F0-BA99634AB860}" type="datetimeFigureOut">
              <a:rPr lang="en-US" smtClean="0"/>
              <a:pPr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49806D-FFD9-44D1-AEC6-6873F21278C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8_bereznia_angel01%20&#1044;&#1086;&#1088;&#1086;&#1078;&#1082;&#1072;%201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aluzkalibr@mail.r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785794"/>
            <a:ext cx="6143668" cy="2132031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Шкільна бібліотека – інформаційний центр навчального закладу</a:t>
            </a:r>
            <a:endParaRPr lang="uk-UA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124200"/>
            <a:ext cx="5638800" cy="340114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8_bereznia_angel01 Дорожка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429652" y="35716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1"/>
    </mc:Choice>
    <mc:Fallback xmlns="">
      <p:transition spd="slow" advTm="7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96752"/>
            <a:ext cx="6732240" cy="18002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Організовуємо роботу з електронними носіями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9512" y="285728"/>
            <a:ext cx="8784976" cy="78581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</a:t>
            </a:r>
            <a:r>
              <a:rPr lang="uk-UA" sz="4000" b="1" dirty="0" smtClean="0">
                <a:solidFill>
                  <a:srgbClr val="FFFF00"/>
                </a:solidFill>
              </a:rPr>
              <a:t>Тримаємо руку на пульсі часу:</a:t>
            </a:r>
            <a:endParaRPr lang="uk-UA" sz="4000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E:\картинки\internet_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5" y="2103495"/>
            <a:ext cx="2905614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картинки\%204JP~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1" y="2517774"/>
            <a:ext cx="3857652" cy="35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071942"/>
            <a:ext cx="2928958" cy="27860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9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5328592" cy="144016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/>
            </a:r>
            <a:br>
              <a:rPr lang="uk-UA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rgbClr val="C00000"/>
                </a:solidFill>
              </a:rPr>
              <a:t>             в  дії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28596" y="188641"/>
            <a:ext cx="8535892" cy="1224135"/>
          </a:xfrm>
        </p:spPr>
        <p:txBody>
          <a:bodyPr>
            <a:noAutofit/>
          </a:bodyPr>
          <a:lstStyle/>
          <a:p>
            <a:endParaRPr lang="uk-UA" sz="4400" dirty="0" smtClean="0">
              <a:solidFill>
                <a:srgbClr val="C00000"/>
              </a:solidFill>
            </a:endParaRPr>
          </a:p>
          <a:p>
            <a:endParaRPr lang="uk-UA" sz="4400" dirty="0" smtClean="0">
              <a:solidFill>
                <a:srgbClr val="C00000"/>
              </a:solidFill>
            </a:endParaRPr>
          </a:p>
          <a:p>
            <a:r>
              <a:rPr lang="uk-UA" sz="4000" dirty="0" err="1" smtClean="0">
                <a:solidFill>
                  <a:srgbClr val="FFFF00"/>
                </a:solidFill>
              </a:rPr>
              <a:t>Комп</a:t>
            </a:r>
            <a:r>
              <a:rPr lang="en-US" sz="4000" dirty="0" smtClean="0">
                <a:solidFill>
                  <a:srgbClr val="FFFF00"/>
                </a:solidFill>
              </a:rPr>
              <a:t>’</a:t>
            </a:r>
            <a:r>
              <a:rPr lang="uk-UA" sz="4000" dirty="0" err="1" smtClean="0">
                <a:solidFill>
                  <a:srgbClr val="FFFF00"/>
                </a:solidFill>
              </a:rPr>
              <a:t>ютер</a:t>
            </a:r>
            <a:r>
              <a:rPr lang="ru-RU" sz="4000" dirty="0" smtClean="0">
                <a:solidFill>
                  <a:srgbClr val="FFFF00"/>
                </a:solidFill>
              </a:rPr>
              <a:t>и</a:t>
            </a:r>
            <a:r>
              <a:rPr lang="uk-UA" sz="4000" dirty="0" err="1" smtClean="0">
                <a:solidFill>
                  <a:srgbClr val="FFFF00"/>
                </a:solidFill>
              </a:rPr>
              <a:t>зований</a:t>
            </a:r>
            <a:r>
              <a:rPr lang="uk-UA" sz="4000" dirty="0" smtClean="0">
                <a:solidFill>
                  <a:srgbClr val="FFFF00"/>
                </a:solidFill>
              </a:rPr>
              <a:t>  читальний                                                 зал</a:t>
            </a:r>
            <a:endParaRPr lang="uk-UA" sz="4000" dirty="0">
              <a:solidFill>
                <a:srgbClr val="FFFF00"/>
              </a:solidFill>
            </a:endParaRPr>
          </a:p>
        </p:txBody>
      </p:sp>
      <p:pic>
        <p:nvPicPr>
          <p:cNvPr id="12290" name="Picture 2" descr="E:\картинки\069M5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17"/>
            <a:ext cx="4824536" cy="414340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bibliotekar\Desktop\ajnbrb\P1000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05" y="3143248"/>
            <a:ext cx="4320480" cy="400052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20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8"/>
    </mc:Choice>
    <mc:Fallback xmlns="">
      <p:transition spd="slow" advTm="9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14290"/>
            <a:ext cx="7776864" cy="207170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Використання </a:t>
            </a:r>
            <a:r>
              <a:rPr lang="uk-UA" dirty="0" err="1" smtClean="0">
                <a:solidFill>
                  <a:srgbClr val="C00000"/>
                </a:solidFill>
              </a:rPr>
              <a:t>комп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uk-UA" dirty="0" err="1" smtClean="0">
                <a:solidFill>
                  <a:srgbClr val="C00000"/>
                </a:solidFill>
              </a:rPr>
              <a:t>ютерів</a:t>
            </a:r>
            <a:r>
              <a:rPr lang="uk-UA" dirty="0" smtClean="0">
                <a:solidFill>
                  <a:srgbClr val="C00000"/>
                </a:solidFill>
              </a:rPr>
              <a:t> д проведення у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4714876" cy="2025913"/>
          </a:xfrm>
        </p:spPr>
        <p:txBody>
          <a:bodyPr/>
          <a:lstStyle/>
          <a:p>
            <a:endParaRPr lang="uk-UA" sz="48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C:\Users\bibliotekar\Desktop\ajnbrb\P1000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83" y="3214686"/>
            <a:ext cx="4425417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9" name="Picture 5" descr="C:\Users\bibliotekar\Desktop\ajnbrb\P1000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7942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4929189" y="214290"/>
            <a:ext cx="421481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Використовуємо</a:t>
            </a:r>
            <a:r>
              <a:rPr lang="ru-RU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компютери</a:t>
            </a:r>
            <a:r>
              <a:rPr lang="ru-RU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4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проведення</a:t>
            </a:r>
            <a:r>
              <a:rPr lang="ru-RU" sz="4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уроків</a:t>
            </a:r>
            <a:endParaRPr lang="ru-RU" sz="4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4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8"/>
    </mc:Choice>
    <mc:Fallback xmlns="">
      <p:transition spd="slow" advTm="10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539062" cy="10001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FFFF00"/>
                </a:solidFill>
              </a:rPr>
              <a:t> Відпочиваємо духовно 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100_PANA\P1000331 - Копі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 r="-1657" b="-6769"/>
          <a:stretch/>
        </p:blipFill>
        <p:spPr bwMode="auto">
          <a:xfrm>
            <a:off x="0" y="4268998"/>
            <a:ext cx="4429124" cy="271577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100_PANA\P10003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0"/>
          <a:stretch/>
        </p:blipFill>
        <p:spPr bwMode="auto">
          <a:xfrm>
            <a:off x="1214414" y="1571612"/>
            <a:ext cx="3318538" cy="26817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100_PANA\P10003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0" b="6699"/>
          <a:stretch/>
        </p:blipFill>
        <p:spPr bwMode="auto">
          <a:xfrm>
            <a:off x="5072066" y="4286256"/>
            <a:ext cx="4071934" cy="257174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100_PANA\P100034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/>
          <a:stretch/>
        </p:blipFill>
        <p:spPr bwMode="auto">
          <a:xfrm>
            <a:off x="4857752" y="1571612"/>
            <a:ext cx="3260220" cy="257176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1"/>
    </mc:Choice>
    <mc:Fallback xmlns="">
      <p:transition spd="slow" advTm="7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4446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Бібліотека наша-центр прекрасний:інформаційний,</a:t>
            </a:r>
            <a:br>
              <a:rPr lang="uk-UA" sz="3200" dirty="0" smtClean="0">
                <a:solidFill>
                  <a:srgbClr val="00B0F0"/>
                </a:solidFill>
              </a:rPr>
            </a:br>
            <a:r>
              <a:rPr lang="uk-UA" sz="3200" dirty="0" smtClean="0">
                <a:solidFill>
                  <a:srgbClr val="00B0F0"/>
                </a:solidFill>
              </a:rPr>
              <a:t>творчий і сучасний</a:t>
            </a:r>
            <a:endParaRPr lang="uk-UA" sz="3200" dirty="0">
              <a:solidFill>
                <a:srgbClr val="00B0F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4294967295"/>
          </p:nvPr>
        </p:nvSpPr>
        <p:spPr>
          <a:xfrm>
            <a:off x="3357554" y="5300663"/>
            <a:ext cx="4598822" cy="17287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Від книги –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       до </a:t>
            </a:r>
            <a:r>
              <a:rPr lang="uk-UA" sz="2800" b="1" dirty="0" err="1" smtClean="0">
                <a:solidFill>
                  <a:srgbClr val="FF0000"/>
                </a:solidFill>
              </a:rPr>
              <a:t>комп</a:t>
            </a:r>
            <a:r>
              <a:rPr lang="en-US" sz="2800" b="1" dirty="0" smtClean="0">
                <a:solidFill>
                  <a:srgbClr val="FF0000"/>
                </a:solidFill>
              </a:rPr>
              <a:t>’</a:t>
            </a:r>
            <a:r>
              <a:rPr lang="uk-UA" sz="2800" b="1" dirty="0" err="1" smtClean="0">
                <a:solidFill>
                  <a:srgbClr val="FF0000"/>
                </a:solidFill>
              </a:rPr>
              <a:t>ютера</a:t>
            </a:r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FFFF00"/>
                </a:solidFill>
              </a:rPr>
              <a:t>                        у світ!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E:\картинки\logo%20i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12" y="1500174"/>
            <a:ext cx="3630488" cy="29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картинки\девушка библиотекарь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8" y="1324838"/>
            <a:ext cx="3888432" cy="53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428736"/>
            <a:ext cx="4143372" cy="33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438" y="4709657"/>
            <a:ext cx="1928794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4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8"/>
    </mc:Choice>
    <mc:Fallback xmlns="">
      <p:transition spd="slow" advTm="9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11960" y="1600201"/>
            <a:ext cx="4474840" cy="362900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Наші координати</a:t>
            </a:r>
            <a:r>
              <a:rPr lang="uk-UA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с. </a:t>
            </a:r>
            <a:r>
              <a:rPr lang="uk-UA" sz="2400" dirty="0" err="1" smtClean="0">
                <a:solidFill>
                  <a:srgbClr val="C00000"/>
                </a:solidFill>
              </a:rPr>
              <a:t>Залужжя</a:t>
            </a:r>
            <a:r>
              <a:rPr lang="uk-UA" sz="2400" dirty="0" smtClean="0">
                <a:solidFill>
                  <a:srgbClr val="C00000"/>
                </a:solidFill>
              </a:rPr>
              <a:t>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uk-UA" sz="2400" dirty="0" err="1" smtClean="0">
                <a:solidFill>
                  <a:srgbClr val="C00000"/>
                </a:solidFill>
              </a:rPr>
              <a:t>Дубровицький</a:t>
            </a:r>
            <a:r>
              <a:rPr lang="uk-UA" sz="2400" dirty="0" smtClean="0">
                <a:solidFill>
                  <a:srgbClr val="C00000"/>
                </a:solidFill>
              </a:rPr>
              <a:t> район Рівненська область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uk-UA" sz="2400" dirty="0" smtClean="0">
                <a:solidFill>
                  <a:srgbClr val="C00000"/>
                </a:solidFill>
              </a:rPr>
              <a:t>34145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zaluzkalibr@mail.ru</a:t>
            </a:r>
            <a:endParaRPr lang="uk-UA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sz="2400" dirty="0" smtClean="0">
                <a:solidFill>
                  <a:srgbClr val="C00000"/>
                </a:solidFill>
              </a:rPr>
              <a:t>Тел.4-61-36</a:t>
            </a:r>
            <a:endParaRPr lang="uk-UA" sz="2400" dirty="0">
              <a:solidFill>
                <a:srgbClr val="C00000"/>
              </a:solidFill>
            </a:endParaRPr>
          </a:p>
          <a:p>
            <a:endParaRPr lang="uk-UA" sz="2400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 descr="G:\Установи села\DSC004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r="15602" b="11064"/>
          <a:stretch/>
        </p:blipFill>
        <p:spPr bwMode="auto">
          <a:xfrm>
            <a:off x="0" y="1124744"/>
            <a:ext cx="396044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Адреса досвіду: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5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8"/>
    </mc:Choice>
    <mc:Fallback xmlns=""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00_PANA\P1000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861048"/>
            <a:ext cx="3857620" cy="262514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52400"/>
            <a:ext cx="6858048" cy="990584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Мета і завдання – </a:t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smtClean="0">
                <a:solidFill>
                  <a:srgbClr val="FFFF00"/>
                </a:solidFill>
              </a:rPr>
              <a:t>відмінне навчання</a:t>
            </a:r>
            <a:endParaRPr lang="uk-UA" sz="4000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464496" cy="27649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Місія бібліотеки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214422"/>
            <a:ext cx="4357718" cy="364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7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2"/>
    </mc:Choice>
    <mc:Fallback xmlns="">
      <p:transition spd="slow" advTm="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608512" cy="352839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00B0F0"/>
                </a:solidFill>
                <a:latin typeface="Gungsuh" pitchFamily="18" charset="-127"/>
                <a:ea typeface="Gungsuh" pitchFamily="18" charset="-127"/>
              </a:rPr>
              <a:t>У нашому фонді: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Художньої літератури –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15386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endParaRPr lang="uk-UA" b="1" dirty="0" smtClean="0">
              <a:solidFill>
                <a:srgbClr val="C0000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Підручників </a:t>
            </a:r>
            <a:r>
              <a:rPr lang="uk-UA" b="1" dirty="0" smtClean="0">
                <a:solidFill>
                  <a:srgbClr val="C00000"/>
                </a:solidFill>
              </a:rPr>
              <a:t>–</a:t>
            </a:r>
            <a:r>
              <a:rPr lang="en-US" b="1" dirty="0" smtClean="0">
                <a:solidFill>
                  <a:srgbClr val="C00000"/>
                </a:solidFill>
              </a:rPr>
              <a:t>3800</a:t>
            </a:r>
            <a:endParaRPr lang="uk-UA" b="1" dirty="0" smtClean="0">
              <a:solidFill>
                <a:srgbClr val="C0000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Періодики – </a:t>
            </a:r>
            <a:r>
              <a:rPr lang="en-US" b="1" dirty="0" smtClean="0">
                <a:solidFill>
                  <a:srgbClr val="C00000"/>
                </a:solidFill>
              </a:rPr>
              <a:t>6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7"/>
    </mc:Choice>
    <mc:Fallback xmlns="">
      <p:transition spd="slow" advTm="1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00B0F0"/>
                </a:solidFill>
                <a:latin typeface="Gungsuh" pitchFamily="18" charset="-127"/>
                <a:ea typeface="Gungsuh" pitchFamily="18" charset="-127"/>
              </a:rPr>
              <a:t>Наші користувачі</a:t>
            </a:r>
            <a:r>
              <a:rPr lang="uk-UA" b="1" dirty="0" smtClean="0">
                <a:solidFill>
                  <a:srgbClr val="00B0F0"/>
                </a:solidFill>
                <a:latin typeface="Gungsuh" pitchFamily="18" charset="-127"/>
                <a:ea typeface="Gungsuh" pitchFamily="18" charset="-127"/>
              </a:rPr>
              <a:t>: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Учні,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Вчителі,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Студенти,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Лікарі,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Волонтери і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Пенсіонери …</a:t>
            </a:r>
          </a:p>
        </p:txBody>
      </p:sp>
      <p:pic>
        <p:nvPicPr>
          <p:cNvPr id="3075" name="Picture 3" descr="E:\100_PANA\P10003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5271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7"/>
    </mc:Choice>
    <mc:Fallback xmlns="">
      <p:transition spd="slow" advTm="11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Segoe Script" pitchFamily="34" charset="0"/>
                <a:ea typeface="Gungsuh" pitchFamily="18" charset="-127"/>
              </a:rPr>
              <a:t>Від рукописів до сьогодення</a:t>
            </a:r>
            <a:endParaRPr lang="uk-UA" sz="3600" b="1" dirty="0">
              <a:solidFill>
                <a:srgbClr val="C00000"/>
              </a:solidFill>
              <a:latin typeface="Segoe Script" pitchFamily="34" charset="0"/>
              <a:ea typeface="Gungsuh" pitchFamily="18" charset="-127"/>
            </a:endParaRPr>
          </a:p>
        </p:txBody>
      </p:sp>
      <p:pic>
        <p:nvPicPr>
          <p:cNvPr id="6146" name="Picture 2" descr="F:\картинки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214810" cy="39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100_PANA\P10003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"/>
          <a:stretch/>
        </p:blipFill>
        <p:spPr bwMode="auto">
          <a:xfrm flipH="1">
            <a:off x="4214810" y="2706683"/>
            <a:ext cx="4779032" cy="3645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5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6"/>
    </mc:Choice>
    <mc:Fallback xmlns="">
      <p:transition spd="slow" advTm="5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96252" cy="8477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dirty="0" smtClean="0">
                <a:solidFill>
                  <a:srgbClr val="FFFF00"/>
                </a:solidFill>
              </a:rPr>
              <a:t>“</a:t>
            </a:r>
            <a:r>
              <a:rPr lang="uk-UA" dirty="0" err="1" smtClean="0">
                <a:solidFill>
                  <a:srgbClr val="FFFF00"/>
                </a:solidFill>
              </a:rPr>
              <a:t>Бібліоміст</a:t>
            </a:r>
            <a:r>
              <a:rPr lang="uk-UA" dirty="0" smtClean="0">
                <a:solidFill>
                  <a:srgbClr val="FFFF00"/>
                </a:solidFill>
              </a:rPr>
              <a:t>” </a:t>
            </a:r>
            <a:r>
              <a:rPr lang="uk-UA" dirty="0" smtClean="0">
                <a:solidFill>
                  <a:srgbClr val="FFFF00"/>
                </a:solidFill>
              </a:rPr>
              <a:t>у нас працює,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усіх про все він інформує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idx="1"/>
          </p:nvPr>
        </p:nvSpPr>
        <p:spPr>
          <a:xfrm>
            <a:off x="251520" y="1196752"/>
            <a:ext cx="3463173" cy="2736303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2"/>
                </a:solidFill>
              </a:rPr>
              <a:t>Центр вільного доступу до </a:t>
            </a:r>
            <a:r>
              <a:rPr lang="uk-UA" sz="3600" b="1" dirty="0" err="1" smtClean="0">
                <a:solidFill>
                  <a:schemeClr val="accent2"/>
                </a:solidFill>
              </a:rPr>
              <a:t>інтернету</a:t>
            </a:r>
            <a:endParaRPr lang="uk-UA" sz="3600" b="1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E:\Фото бібліотеки\P1000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77" y="1857364"/>
            <a:ext cx="4361783" cy="5000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SCN2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845131" cy="2883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7"/>
    </mc:Choice>
    <mc:Fallback xmlns="">
      <p:transition spd="slow" advTm="8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268761"/>
            <a:ext cx="4176463" cy="511256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Segoe Script" pitchFamily="34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</a:rPr>
              <a:t>* </a:t>
            </a:r>
            <a:r>
              <a:rPr lang="ru-RU" sz="2000" dirty="0" err="1" smtClean="0">
                <a:solidFill>
                  <a:srgbClr val="C00000"/>
                </a:solidFill>
              </a:rPr>
              <a:t>забезпечуєм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розробку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 err="1" smtClean="0">
                <a:solidFill>
                  <a:srgbClr val="C00000"/>
                </a:solidFill>
              </a:rPr>
              <a:t>проектів</a:t>
            </a:r>
            <a:r>
              <a:rPr lang="ru-RU" sz="2000" dirty="0" smtClean="0">
                <a:solidFill>
                  <a:srgbClr val="C00000"/>
                </a:solidFill>
              </a:rPr>
              <a:t>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*</a:t>
            </a:r>
            <a:r>
              <a:rPr lang="ru-RU" sz="2000" dirty="0" err="1" smtClean="0">
                <a:solidFill>
                  <a:srgbClr val="C00000"/>
                </a:solidFill>
              </a:rPr>
              <a:t>організовуємо</a:t>
            </a:r>
            <a:r>
              <a:rPr lang="ru-RU" sz="2000" dirty="0" smtClean="0">
                <a:solidFill>
                  <a:srgbClr val="C00000"/>
                </a:solidFill>
              </a:rPr>
              <a:t> роботу з </a:t>
            </a:r>
            <a:r>
              <a:rPr lang="ru-RU" sz="2000" dirty="0" err="1" smtClean="0">
                <a:solidFill>
                  <a:srgbClr val="C00000"/>
                </a:solidFill>
              </a:rPr>
              <a:t>електронними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носіями</a:t>
            </a:r>
            <a:r>
              <a:rPr lang="ru-RU" sz="2000" dirty="0" smtClean="0">
                <a:solidFill>
                  <a:srgbClr val="C00000"/>
                </a:solidFill>
              </a:rPr>
              <a:t>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* </a:t>
            </a:r>
            <a:r>
              <a:rPr lang="ru-RU" sz="2000" dirty="0" err="1" smtClean="0">
                <a:solidFill>
                  <a:srgbClr val="C00000"/>
                </a:solidFill>
              </a:rPr>
              <a:t>обладнали</a:t>
            </a:r>
            <a:r>
              <a:rPr lang="ru-RU" sz="2000" dirty="0" smtClean="0">
                <a:solidFill>
                  <a:srgbClr val="C00000"/>
                </a:solidFill>
              </a:rPr>
              <a:t> комп</a:t>
            </a:r>
            <a:r>
              <a:rPr lang="en-US" sz="2000" dirty="0" smtClean="0">
                <a:solidFill>
                  <a:srgbClr val="C00000"/>
                </a:solidFill>
              </a:rPr>
              <a:t>’</a:t>
            </a:r>
            <a:r>
              <a:rPr lang="ru-RU" sz="2000" dirty="0" err="1" smtClean="0">
                <a:solidFill>
                  <a:srgbClr val="C00000"/>
                </a:solidFill>
              </a:rPr>
              <a:t>ютеризований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читальний</a:t>
            </a:r>
            <a:r>
              <a:rPr lang="ru-RU" sz="2000" dirty="0" smtClean="0">
                <a:solidFill>
                  <a:srgbClr val="C00000"/>
                </a:solidFill>
              </a:rPr>
              <a:t> зал,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* створили фонд </a:t>
            </a:r>
            <a:r>
              <a:rPr lang="ru-RU" sz="2000" dirty="0" err="1" smtClean="0">
                <a:solidFill>
                  <a:srgbClr val="C00000"/>
                </a:solidFill>
              </a:rPr>
              <a:t>електронних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документів</a:t>
            </a:r>
            <a:r>
              <a:rPr lang="ru-RU" sz="2000" dirty="0" smtClean="0">
                <a:solidFill>
                  <a:srgbClr val="C00000"/>
                </a:solidFill>
              </a:rPr>
              <a:t>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* </a:t>
            </a:r>
            <a:r>
              <a:rPr lang="ru-RU" sz="2000" dirty="0" err="1" smtClean="0">
                <a:solidFill>
                  <a:srgbClr val="C00000"/>
                </a:solidFill>
              </a:rPr>
              <a:t>використовуєм</a:t>
            </a:r>
            <a:r>
              <a:rPr lang="ru-RU" sz="2000" dirty="0" smtClean="0">
                <a:solidFill>
                  <a:srgbClr val="C00000"/>
                </a:solidFill>
              </a:rPr>
              <a:t>  комп</a:t>
            </a:r>
            <a:r>
              <a:rPr lang="en-US" sz="2000" dirty="0" smtClean="0">
                <a:solidFill>
                  <a:srgbClr val="C00000"/>
                </a:solidFill>
              </a:rPr>
              <a:t>’</a:t>
            </a:r>
            <a:r>
              <a:rPr lang="ru-RU" sz="2000" dirty="0" err="1" smtClean="0">
                <a:solidFill>
                  <a:srgbClr val="C00000"/>
                </a:solidFill>
              </a:rPr>
              <a:t>ютери</a:t>
            </a:r>
            <a:r>
              <a:rPr lang="ru-RU" sz="2000" dirty="0" smtClean="0">
                <a:solidFill>
                  <a:srgbClr val="C00000"/>
                </a:solidFill>
              </a:rPr>
              <a:t>  для </a:t>
            </a:r>
            <a:r>
              <a:rPr lang="ru-RU" sz="2000" dirty="0" err="1" smtClean="0">
                <a:solidFill>
                  <a:srgbClr val="C00000"/>
                </a:solidFill>
              </a:rPr>
              <a:t>проведення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уроків</a:t>
            </a:r>
            <a:r>
              <a:rPr lang="ru-RU" sz="2000" dirty="0" smtClean="0">
                <a:solidFill>
                  <a:srgbClr val="C00000"/>
                </a:solidFill>
              </a:rPr>
              <a:t>…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0" y="428604"/>
            <a:ext cx="9144000" cy="714380"/>
          </a:xfrm>
        </p:spPr>
        <p:txBody>
          <a:bodyPr>
            <a:noAutofit/>
          </a:bodyPr>
          <a:lstStyle/>
          <a:p>
            <a:pPr lvl="1"/>
            <a:r>
              <a:rPr lang="uk-UA" sz="4800" dirty="0" smtClean="0">
                <a:solidFill>
                  <a:schemeClr val="bg1"/>
                </a:solidFill>
              </a:rPr>
              <a:t> </a:t>
            </a:r>
            <a:r>
              <a:rPr lang="ru-RU" sz="3200" b="1" u="sng" dirty="0" err="1" smtClean="0">
                <a:solidFill>
                  <a:srgbClr val="FFFF00"/>
                </a:solidFill>
                <a:latin typeface="Segoe Script" pitchFamily="34" charset="0"/>
              </a:rPr>
              <a:t>Розширюємо</a:t>
            </a:r>
            <a:r>
              <a:rPr lang="ru-RU" sz="3200" b="1" u="sng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ru-RU" sz="3200" b="1" u="sng" dirty="0" err="1" smtClean="0">
                <a:solidFill>
                  <a:srgbClr val="FFFF00"/>
                </a:solidFill>
                <a:latin typeface="Segoe Script" pitchFamily="34" charset="0"/>
              </a:rPr>
              <a:t>межі,прискорюємо</a:t>
            </a:r>
            <a:r>
              <a:rPr lang="ru-RU" sz="3200" b="1" u="sng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ru-RU" sz="3200" b="1" u="sng" dirty="0" err="1" smtClean="0">
                <a:solidFill>
                  <a:srgbClr val="FFFF00"/>
                </a:solidFill>
                <a:latin typeface="Segoe Script" pitchFamily="34" charset="0"/>
              </a:rPr>
              <a:t>пошук</a:t>
            </a:r>
            <a:r>
              <a:rPr lang="ru-RU" sz="3200" b="1" u="sng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ru-RU" sz="3200" b="1" u="sng" dirty="0" err="1" smtClean="0">
                <a:solidFill>
                  <a:srgbClr val="FFFF00"/>
                </a:solidFill>
                <a:latin typeface="Segoe Script" pitchFamily="34" charset="0"/>
              </a:rPr>
              <a:t>інформації</a:t>
            </a:r>
            <a:endParaRPr lang="uk-UA" sz="3200" b="1" u="sng" dirty="0">
              <a:solidFill>
                <a:srgbClr val="FFFF00"/>
              </a:solidFill>
            </a:endParaRPr>
          </a:p>
        </p:txBody>
      </p:sp>
      <p:pic>
        <p:nvPicPr>
          <p:cNvPr id="8195" name="Picture 3" descr="E:\картинки\d0b4d0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" y="2564904"/>
            <a:ext cx="44644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1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"/>
    </mc:Choice>
    <mc:Fallback xmlns="">
      <p:transition spd="slow" advTm="4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352928" cy="136815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Забезпечуємо розробку проектів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467544" y="188641"/>
            <a:ext cx="8352927" cy="1152127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 </a:t>
            </a:r>
            <a:r>
              <a:rPr lang="uk-UA" sz="4800" dirty="0" smtClean="0">
                <a:solidFill>
                  <a:srgbClr val="FFFF00"/>
                </a:solidFill>
              </a:rPr>
              <a:t>«</a:t>
            </a:r>
            <a:r>
              <a:rPr lang="uk-UA" sz="4800" dirty="0" err="1" smtClean="0">
                <a:solidFill>
                  <a:srgbClr val="FFFF00"/>
                </a:solidFill>
              </a:rPr>
              <a:t>Бібліоміст</a:t>
            </a:r>
            <a:r>
              <a:rPr lang="uk-UA" sz="4800" dirty="0" smtClean="0">
                <a:solidFill>
                  <a:srgbClr val="FFFF00"/>
                </a:solidFill>
              </a:rPr>
              <a:t>»</a:t>
            </a:r>
            <a:endParaRPr lang="uk-UA" sz="4800" dirty="0">
              <a:solidFill>
                <a:srgbClr val="FFFF00"/>
              </a:solidFill>
            </a:endParaRPr>
          </a:p>
        </p:txBody>
      </p:sp>
      <p:pic>
        <p:nvPicPr>
          <p:cNvPr id="9219" name="Picture 3" descr="C:\Users\bibliotekar\Desktop\ajnbrb\P1000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17777"/>
            <a:ext cx="5143504" cy="45005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78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6"/>
    </mc:Choice>
    <mc:Fallback xmlns="">
      <p:transition spd="slow" advTm="4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|2.5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4|1.3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2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4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9|1.8|2.1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2|0.9|0.8|0.8|0.9|0.9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heme/theme1.xml><?xml version="1.0" encoding="utf-8"?>
<a:theme xmlns:a="http://schemas.openxmlformats.org/drawingml/2006/main" name="PresentationPro_WomanOnCellPhon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EE023BC-2452-4B19-9EEC-616378042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PresentationPro_WomanOnCellPhone</Template>
  <TotalTime>457</TotalTime>
  <Words>144</Words>
  <Application>Microsoft Office PowerPoint</Application>
  <PresentationFormat>Екран (4:3)</PresentationFormat>
  <Paragraphs>50</Paragraphs>
  <Slides>14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PresentationPro_WomanOnCellPhone</vt:lpstr>
      <vt:lpstr>Шкільна бібліотека – інформаційний центр навчального закладу</vt:lpstr>
      <vt:lpstr> </vt:lpstr>
      <vt:lpstr>Мета і завдання –  відмінне навчання</vt:lpstr>
      <vt:lpstr> </vt:lpstr>
      <vt:lpstr> </vt:lpstr>
      <vt:lpstr> </vt:lpstr>
      <vt:lpstr> “Бібліоміст” у нас працює, усіх про все він інформує</vt:lpstr>
      <vt:lpstr> * забезпечуєм розробку  проектів, *організовуємо роботу з електронними носіями, * обладнали комп’ютеризований читальний зал, * створили фонд електронних документів, * використовуєм  комп’ютери  для проведення уроків… </vt:lpstr>
      <vt:lpstr>Забезпечуємо розробку проектів</vt:lpstr>
      <vt:lpstr>Організовуємо роботу з електронними носіями</vt:lpstr>
      <vt:lpstr>              в  дії</vt:lpstr>
      <vt:lpstr>Використання комп’ютерів д проведення у</vt:lpstr>
      <vt:lpstr>  Відпочиваємо духовно </vt:lpstr>
      <vt:lpstr>Бібліотека наша-центр прекрасний:інформаційний, творчий і сучасний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Залузька ПШБ – країна чудес</dc:title>
  <dc:creator>bibliotekar</dc:creator>
  <cp:lastModifiedBy>bibliotekar</cp:lastModifiedBy>
  <cp:revision>67</cp:revision>
  <dcterms:created xsi:type="dcterms:W3CDTF">2012-04-05T08:20:27Z</dcterms:created>
  <dcterms:modified xsi:type="dcterms:W3CDTF">2013-12-31T05:59:51Z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TC018813429991</vt:lpwstr>
  </property>
</Properties>
</file>